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57" r:id="rId8"/>
    <p:sldId id="258" r:id="rId9"/>
    <p:sldId id="261" r:id="rId10"/>
    <p:sldId id="259" r:id="rId11"/>
    <p:sldId id="260" r:id="rId12"/>
    <p:sldId id="262" r:id="rId13"/>
    <p:sldId id="263"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8" d="100"/>
          <a:sy n="48" d="100"/>
        </p:scale>
        <p:origin x="62"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B5FCC-DEEB-485A-9953-2B0D0A05ADD5}"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B5FCC-DEEB-485A-9953-2B0D0A05ADD5}"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5FCC-DEEB-485A-9953-2B0D0A05ADD5}"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5FCC-DEEB-485A-9953-2B0D0A05ADD5}"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547399"/>
          </a:xfrm>
          <a:prstGeom prst="rect">
            <a:avLst/>
          </a:prstGeom>
          <a:noFill/>
        </p:spPr>
        <p:txBody>
          <a:bodyPr wrap="square" rtlCol="0">
            <a:spAutoFit/>
          </a:bodyPr>
          <a:lstStyle/>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Chapter 18. Heavy Military–Industrial Complex</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GDP $4 trillion PPP in 2017 – 6th biggest (&lt;Germany, &gt;Indonesia)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 capita $27,900 (&lt;Malaysia), &gt;Greece) – 71st out of 228 economies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tabLst>
                <a:tab pos="1885950" algn="l"/>
                <a:tab pos="274320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GDP by sector	Russia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USA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 pos="91440" algn="l"/>
                <a:tab pos="2000250" algn="l"/>
                <a:tab pos="2686050" algn="l"/>
              </a:tabLst>
            </a:pPr>
            <a:r>
              <a:rPr lang="en-US" dirty="0">
                <a:solidFill>
                  <a:srgbClr val="000000"/>
                </a:solidFill>
                <a:latin typeface="Times New Roman" panose="02020603050405020304" pitchFamily="18" charset="0"/>
                <a:ea typeface="Calibri" panose="020F0502020204030204" pitchFamily="34" charset="0"/>
              </a:rPr>
              <a:t>Agriculture	5%	</a:t>
            </a:r>
            <a:r>
              <a:rPr lang="en-US" dirty="0" smtClean="0">
                <a:solidFill>
                  <a:srgbClr val="000000"/>
                </a:solidFill>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	1%</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000250" algn="l"/>
                <a:tab pos="2686050" algn="l"/>
              </a:tabLst>
            </a:pPr>
            <a:r>
              <a:rPr lang="en-US" dirty="0">
                <a:solidFill>
                  <a:srgbClr val="000000"/>
                </a:solidFill>
                <a:latin typeface="Times New Roman" panose="02020603050405020304" pitchFamily="18" charset="0"/>
                <a:ea typeface="Calibri" panose="020F0502020204030204" pitchFamily="34" charset="0"/>
              </a:rPr>
              <a:t>Industry	32%		</a:t>
            </a:r>
            <a:r>
              <a:rPr lang="en-US" dirty="0" smtClean="0">
                <a:solidFill>
                  <a:srgbClr val="000000"/>
                </a:solidFill>
                <a:latin typeface="Times New Roman" panose="02020603050405020304" pitchFamily="18" charset="0"/>
                <a:ea typeface="Calibri" panose="020F0502020204030204" pitchFamily="34" charset="0"/>
              </a:rPr>
              <a:t>	19</a:t>
            </a:r>
            <a:r>
              <a:rPr lang="en-US" dirty="0">
                <a:solidFill>
                  <a:srgbClr val="000000"/>
                </a:solidFill>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 pos="91440" algn="l"/>
                <a:tab pos="2000250" algn="l"/>
                <a:tab pos="2686050" algn="l"/>
              </a:tabLst>
            </a:pPr>
            <a:r>
              <a:rPr lang="en-US" dirty="0">
                <a:solidFill>
                  <a:srgbClr val="000000"/>
                </a:solidFill>
                <a:latin typeface="Times New Roman" panose="02020603050405020304" pitchFamily="18" charset="0"/>
                <a:ea typeface="Calibri" panose="020F0502020204030204" pitchFamily="34" charset="0"/>
              </a:rPr>
              <a:t>Services	62%		</a:t>
            </a:r>
            <a:r>
              <a:rPr lang="en-US" dirty="0" smtClean="0">
                <a:solidFill>
                  <a:srgbClr val="000000"/>
                </a:solidFill>
                <a:latin typeface="Times New Roman" panose="02020603050405020304" pitchFamily="18" charset="0"/>
                <a:ea typeface="Calibri" panose="020F0502020204030204" pitchFamily="34" charset="0"/>
              </a:rPr>
              <a:t>	80</a:t>
            </a:r>
            <a:r>
              <a:rPr lang="en-US" dirty="0">
                <a:solidFill>
                  <a:srgbClr val="000000"/>
                </a:solidFill>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Income inequality very similar to the USA (richest 10% control 42% of consumption, poorest 10%–6%); unemployment rate is 5.5%, there is severe underemployment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Public debt is 12% of GDP (USA 77%, EU 89%, Japan 224%!)</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Industry still severely skewed towards extractive industries (oil, gas, metals, timber), military equipment and heavy machinery production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Shedding of obsolete enterprises and military conversion</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dirty="0">
                <a:solidFill>
                  <a:srgbClr val="000000"/>
                </a:solidFill>
                <a:latin typeface="Times New Roman" panose="02020603050405020304" pitchFamily="18" charset="0"/>
                <a:ea typeface="Calibri" panose="020F0502020204030204" pitchFamily="34" charset="0"/>
              </a:rPr>
              <a:t>Also strong growth in communications, food processing, construction, and publishing</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2490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696" y="996872"/>
            <a:ext cx="5454869" cy="5314280"/>
          </a:xfrm>
          <a:prstGeom prst="rect">
            <a:avLst/>
          </a:prstGeom>
        </p:spPr>
      </p:pic>
    </p:spTree>
    <p:extLst>
      <p:ext uri="{BB962C8B-B14F-4D97-AF65-F5344CB8AC3E}">
        <p14:creationId xmlns:p14="http://schemas.microsoft.com/office/powerpoint/2010/main" val="213971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251" y="698802"/>
            <a:ext cx="4583559" cy="5533520"/>
          </a:xfrm>
          <a:prstGeom prst="rect">
            <a:avLst/>
          </a:prstGeom>
        </p:spPr>
      </p:pic>
    </p:spTree>
    <p:extLst>
      <p:ext uri="{BB962C8B-B14F-4D97-AF65-F5344CB8AC3E}">
        <p14:creationId xmlns:p14="http://schemas.microsoft.com/office/powerpoint/2010/main" val="45093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697" y="913807"/>
            <a:ext cx="4894508" cy="5318515"/>
          </a:xfrm>
          <a:prstGeom prst="rect">
            <a:avLst/>
          </a:prstGeom>
        </p:spPr>
      </p:pic>
    </p:spTree>
    <p:extLst>
      <p:ext uri="{BB962C8B-B14F-4D97-AF65-F5344CB8AC3E}">
        <p14:creationId xmlns:p14="http://schemas.microsoft.com/office/powerpoint/2010/main" val="337496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0466" y="247795"/>
            <a:ext cx="3421117" cy="5984527"/>
          </a:xfrm>
          <a:prstGeom prst="rect">
            <a:avLst/>
          </a:prstGeom>
        </p:spPr>
      </p:pic>
    </p:spTree>
    <p:extLst>
      <p:ext uri="{BB962C8B-B14F-4D97-AF65-F5344CB8AC3E}">
        <p14:creationId xmlns:p14="http://schemas.microsoft.com/office/powerpoint/2010/main" val="45513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560" y="968746"/>
            <a:ext cx="4781584" cy="5263576"/>
          </a:xfrm>
          <a:prstGeom prst="rect">
            <a:avLst/>
          </a:prstGeom>
        </p:spPr>
      </p:pic>
    </p:spTree>
    <p:extLst>
      <p:ext uri="{BB962C8B-B14F-4D97-AF65-F5344CB8AC3E}">
        <p14:creationId xmlns:p14="http://schemas.microsoft.com/office/powerpoint/2010/main" val="424072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3366" y="1182498"/>
            <a:ext cx="4840014" cy="5034058"/>
          </a:xfrm>
          <a:prstGeom prst="rect">
            <a:avLst/>
          </a:prstGeom>
        </p:spPr>
      </p:pic>
    </p:spTree>
    <p:extLst>
      <p:ext uri="{BB962C8B-B14F-4D97-AF65-F5344CB8AC3E}">
        <p14:creationId xmlns:p14="http://schemas.microsoft.com/office/powerpoint/2010/main" val="102793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676" y="847489"/>
            <a:ext cx="7872243" cy="5369067"/>
          </a:xfrm>
          <a:prstGeom prst="rect">
            <a:avLst/>
          </a:prstGeom>
        </p:spPr>
      </p:pic>
    </p:spTree>
    <p:extLst>
      <p:ext uri="{BB962C8B-B14F-4D97-AF65-F5344CB8AC3E}">
        <p14:creationId xmlns:p14="http://schemas.microsoft.com/office/powerpoint/2010/main" val="125197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69332"/>
          </a:xfrm>
          <a:prstGeom prst="rect">
            <a:avLst/>
          </a:prstGeom>
          <a:noFill/>
        </p:spPr>
        <p:txBody>
          <a:bodyPr wrap="square" rtlCol="0">
            <a:spAutoFit/>
          </a:bodyPr>
          <a:lstStyle/>
          <a:p>
            <a:endParaRPr lang="en-US" dirty="0"/>
          </a:p>
        </p:txBody>
      </p:sp>
      <p:graphicFrame>
        <p:nvGraphicFramePr>
          <p:cNvPr id="3" name="Table 2"/>
          <p:cNvGraphicFramePr>
            <a:graphicFrameLocks noGrp="1"/>
          </p:cNvGraphicFramePr>
          <p:nvPr/>
        </p:nvGraphicFramePr>
        <p:xfrm>
          <a:off x="916487" y="1138483"/>
          <a:ext cx="4981575" cy="4186940"/>
        </p:xfrm>
        <a:graphic>
          <a:graphicData uri="http://schemas.openxmlformats.org/drawingml/2006/table">
            <a:tbl>
              <a:tblPr firstRow="1" bandRow="1"/>
              <a:tblGrid>
                <a:gridCol w="1660525">
                  <a:extLst>
                    <a:ext uri="{9D8B030D-6E8A-4147-A177-3AD203B41FA5}">
                      <a16:colId xmlns:a16="http://schemas.microsoft.com/office/drawing/2014/main" val="591853383"/>
                    </a:ext>
                  </a:extLst>
                </a:gridCol>
                <a:gridCol w="1660525">
                  <a:extLst>
                    <a:ext uri="{9D8B030D-6E8A-4147-A177-3AD203B41FA5}">
                      <a16:colId xmlns:a16="http://schemas.microsoft.com/office/drawing/2014/main" val="1979279677"/>
                    </a:ext>
                  </a:extLst>
                </a:gridCol>
                <a:gridCol w="1660525">
                  <a:extLst>
                    <a:ext uri="{9D8B030D-6E8A-4147-A177-3AD203B41FA5}">
                      <a16:colId xmlns:a16="http://schemas.microsoft.com/office/drawing/2014/main" val="3438131237"/>
                    </a:ext>
                  </a:extLst>
                </a:gridCol>
              </a:tblGrid>
              <a:tr h="166370">
                <a:tc>
                  <a:txBody>
                    <a:bodyPr/>
                    <a:lstStyle/>
                    <a:p>
                      <a:pPr>
                        <a:lnSpc>
                          <a:spcPct val="107000"/>
                        </a:lnSpc>
                      </a:pPr>
                      <a:endParaRPr lang="en-US" sz="1800" b="0" dirty="0">
                        <a:effectLst/>
                        <a:latin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66FF"/>
                    </a:solidFill>
                  </a:tcPr>
                </a:tc>
                <a:tc>
                  <a:txBody>
                    <a:bodyPr/>
                    <a:lstStyle/>
                    <a:p>
                      <a:pPr marL="342900" marR="0" indent="-342900" algn="ctr">
                        <a:lnSpc>
                          <a:spcPct val="107000"/>
                        </a:lnSpc>
                        <a:spcBef>
                          <a:spcPts val="0"/>
                        </a:spcBef>
                        <a:spcAft>
                          <a:spcPts val="0"/>
                        </a:spcAft>
                      </a:pPr>
                      <a:r>
                        <a:rPr lang="en-US" sz="1800" b="0" i="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1992</a:t>
                      </a:r>
                      <a:endPar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66FF"/>
                    </a:solidFill>
                  </a:tcPr>
                </a:tc>
                <a:tc>
                  <a:txBody>
                    <a:bodyPr/>
                    <a:lstStyle/>
                    <a:p>
                      <a:pPr marL="342900" marR="0" indent="-342900" algn="ctr">
                        <a:lnSpc>
                          <a:spcPct val="107000"/>
                        </a:lnSpc>
                        <a:spcBef>
                          <a:spcPts val="0"/>
                        </a:spcBef>
                        <a:spcAft>
                          <a:spcPts val="0"/>
                        </a:spcAft>
                      </a:pPr>
                      <a:r>
                        <a:rPr lang="en-US" sz="1800" b="0" i="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666FF"/>
                    </a:solidFill>
                  </a:tcPr>
                </a:tc>
                <a:extLst>
                  <a:ext uri="{0D108BD9-81ED-4DB2-BD59-A6C34878D82A}">
                    <a16:rowId xmlns:a16="http://schemas.microsoft.com/office/drawing/2014/main" val="750964072"/>
                  </a:ext>
                </a:extLst>
              </a:tr>
              <a:tr h="166370">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Fossil fuels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extLst>
                  <a:ext uri="{0D108BD9-81ED-4DB2-BD59-A6C34878D82A}">
                    <a16:rowId xmlns:a16="http://schemas.microsoft.com/office/drawing/2014/main" val="1247024652"/>
                  </a:ext>
                </a:extLst>
              </a:tr>
              <a:tr h="166370">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 energy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extLst>
                  <a:ext uri="{0D108BD9-81ED-4DB2-BD59-A6C34878D82A}">
                    <a16:rowId xmlns:a16="http://schemas.microsoft.com/office/drawing/2014/main" val="1755386139"/>
                  </a:ext>
                </a:extLst>
              </a:tr>
              <a:tr h="166370">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Iron and steel metals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extLst>
                  <a:ext uri="{0D108BD9-81ED-4DB2-BD59-A6C34878D82A}">
                    <a16:rowId xmlns:a16="http://schemas.microsoft.com/office/drawing/2014/main" val="2088634185"/>
                  </a:ext>
                </a:extLst>
              </a:tr>
              <a:tr h="166370">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Non-ferrous metals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extLst>
                  <a:ext uri="{0D108BD9-81ED-4DB2-BD59-A6C34878D82A}">
                    <a16:rowId xmlns:a16="http://schemas.microsoft.com/office/drawing/2014/main" val="402152736"/>
                  </a:ext>
                </a:extLst>
              </a:tr>
              <a:tr h="164465">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Machine building</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extLst>
                  <a:ext uri="{0D108BD9-81ED-4DB2-BD59-A6C34878D82A}">
                    <a16:rowId xmlns:a16="http://schemas.microsoft.com/office/drawing/2014/main" val="2321626543"/>
                  </a:ext>
                </a:extLst>
              </a:tr>
              <a:tr h="164465">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Chemical</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extLst>
                  <a:ext uri="{0D108BD9-81ED-4DB2-BD59-A6C34878D82A}">
                    <a16:rowId xmlns:a16="http://schemas.microsoft.com/office/drawing/2014/main" val="2953018489"/>
                  </a:ext>
                </a:extLst>
              </a:tr>
              <a:tr h="164465">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Light industry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3FF"/>
                    </a:solidFill>
                  </a:tcPr>
                </a:tc>
                <a:extLst>
                  <a:ext uri="{0D108BD9-81ED-4DB2-BD59-A6C34878D82A}">
                    <a16:rowId xmlns:a16="http://schemas.microsoft.com/office/drawing/2014/main" val="2841455767"/>
                  </a:ext>
                </a:extLst>
              </a:tr>
              <a:tr h="164465">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industry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tc>
                  <a:txBody>
                    <a:bodyPr/>
                    <a:lstStyle/>
                    <a:p>
                      <a:pPr marL="342900" marR="0" indent="-342900" algn="ctr">
                        <a:lnSpc>
                          <a:spcPct val="107000"/>
                        </a:lnSpc>
                        <a:spcBef>
                          <a:spcPts val="0"/>
                        </a:spcBef>
                        <a:spcAft>
                          <a:spcPts val="0"/>
                        </a:spcAft>
                      </a:pPr>
                      <a:r>
                        <a:rPr lang="en-US" sz="1800" b="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FF"/>
                    </a:solidFill>
                  </a:tcPr>
                </a:tc>
                <a:extLst>
                  <a:ext uri="{0D108BD9-81ED-4DB2-BD59-A6C34878D82A}">
                    <a16:rowId xmlns:a16="http://schemas.microsoft.com/office/drawing/2014/main" val="1693884523"/>
                  </a:ext>
                </a:extLst>
              </a:tr>
            </a:tbl>
          </a:graphicData>
        </a:graphic>
      </p:graphicFrame>
      <p:sp>
        <p:nvSpPr>
          <p:cNvPr id="6" name="TextBox 5"/>
          <p:cNvSpPr txBox="1"/>
          <p:nvPr/>
        </p:nvSpPr>
        <p:spPr>
          <a:xfrm>
            <a:off x="916487" y="606146"/>
            <a:ext cx="10747331" cy="369332"/>
          </a:xfrm>
          <a:prstGeom prst="rect">
            <a:avLst/>
          </a:prstGeom>
          <a:noFill/>
        </p:spPr>
        <p:txBody>
          <a:bodyPr wrap="square" rtlCol="0">
            <a:spAutoFit/>
          </a:bodyPr>
          <a:lstStyle/>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Russian industry composition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320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707075"/>
          </a:xfrm>
          <a:prstGeom prst="rect">
            <a:avLst/>
          </a:prstGeom>
          <a:noFill/>
        </p:spPr>
        <p:txBody>
          <a:bodyPr wrap="square" rtlCol="0">
            <a:spAutoFit/>
          </a:bodyPr>
          <a:lstStyle/>
          <a:p>
            <a:pPr>
              <a:lnSpc>
                <a:spcPct val="107000"/>
              </a:lnSpc>
              <a:spcAft>
                <a:spcPts val="800"/>
              </a:spcAft>
            </a:pPr>
            <a:r>
              <a:rPr lang="en-US" sz="1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Russia’s top companies in 2016 by overall revenue</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a:solidFill>
                  <a:srgbClr val="000000"/>
                </a:solidFill>
                <a:latin typeface="Times New Roman" panose="02020603050405020304" pitchFamily="18" charset="0"/>
                <a:ea typeface="Calibri" panose="020F0502020204030204" pitchFamily="34" charset="0"/>
              </a:rPr>
              <a:t>Gazprom (gas)	</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a:solidFill>
                  <a:srgbClr val="000000"/>
                </a:solidFill>
                <a:latin typeface="Times New Roman" panose="02020603050405020304" pitchFamily="18" charset="0"/>
                <a:ea typeface="Calibri" panose="020F0502020204030204" pitchFamily="34" charset="0"/>
              </a:rPr>
              <a:t>Lukoil (oil)	</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Rosneft</a:t>
            </a:r>
            <a:r>
              <a:rPr lang="en-US" sz="1700" dirty="0">
                <a:solidFill>
                  <a:srgbClr val="000000"/>
                </a:solidFill>
                <a:latin typeface="Times New Roman" panose="02020603050405020304" pitchFamily="18" charset="0"/>
                <a:ea typeface="Calibri" panose="020F0502020204030204" pitchFamily="34" charset="0"/>
              </a:rPr>
              <a:t> (oil)	</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Sberbank</a:t>
            </a:r>
            <a:r>
              <a:rPr lang="en-US" sz="1700" dirty="0">
                <a:solidFill>
                  <a:srgbClr val="000000"/>
                </a:solidFill>
                <a:latin typeface="Times New Roman" panose="02020603050405020304" pitchFamily="18" charset="0"/>
                <a:ea typeface="Calibri" panose="020F0502020204030204" pitchFamily="34" charset="0"/>
              </a:rPr>
              <a:t> (bank)</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RZD</a:t>
            </a:r>
            <a:r>
              <a:rPr lang="en-US" sz="1700" dirty="0">
                <a:solidFill>
                  <a:srgbClr val="000000"/>
                </a:solidFill>
                <a:latin typeface="Times New Roman" panose="02020603050405020304" pitchFamily="18" charset="0"/>
                <a:ea typeface="Calibri" panose="020F0502020204030204" pitchFamily="34" charset="0"/>
              </a:rPr>
              <a:t> (railroads)</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VTB</a:t>
            </a:r>
            <a:r>
              <a:rPr lang="en-US" sz="1700" dirty="0">
                <a:solidFill>
                  <a:srgbClr val="000000"/>
                </a:solidFill>
                <a:latin typeface="Times New Roman" panose="02020603050405020304" pitchFamily="18" charset="0"/>
                <a:ea typeface="Calibri" panose="020F0502020204030204" pitchFamily="34" charset="0"/>
              </a:rPr>
              <a:t> (bank)</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Surgutneftegaz</a:t>
            </a:r>
            <a:r>
              <a:rPr lang="en-US" sz="1700" dirty="0">
                <a:solidFill>
                  <a:srgbClr val="000000"/>
                </a:solidFill>
                <a:latin typeface="Times New Roman" panose="02020603050405020304" pitchFamily="18" charset="0"/>
                <a:ea typeface="Calibri" panose="020F0502020204030204" pitchFamily="34" charset="0"/>
              </a:rPr>
              <a:t> (oil)</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Magnit</a:t>
            </a:r>
            <a:r>
              <a:rPr lang="en-US" sz="1700" dirty="0">
                <a:solidFill>
                  <a:srgbClr val="000000"/>
                </a:solidFill>
                <a:latin typeface="Times New Roman" panose="02020603050405020304" pitchFamily="18" charset="0"/>
                <a:ea typeface="Calibri" panose="020F0502020204030204" pitchFamily="34" charset="0"/>
              </a:rPr>
              <a:t> (retail)</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Transneft</a:t>
            </a:r>
            <a:r>
              <a:rPr lang="en-US" sz="1700" dirty="0">
                <a:solidFill>
                  <a:srgbClr val="000000"/>
                </a:solidFill>
                <a:latin typeface="Times New Roman" panose="02020603050405020304" pitchFamily="18" charset="0"/>
                <a:ea typeface="Calibri" panose="020F0502020204030204" pitchFamily="34" charset="0"/>
              </a:rPr>
              <a:t> (oil pipelines)</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a:solidFill>
                  <a:srgbClr val="000000"/>
                </a:solidFill>
                <a:latin typeface="Times New Roman" panose="02020603050405020304" pitchFamily="18" charset="0"/>
                <a:ea typeface="Calibri" panose="020F0502020204030204" pitchFamily="34" charset="0"/>
              </a:rPr>
              <a:t>X5 (retail)</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InterRAO</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a:solidFill>
                  <a:srgbClr val="000000"/>
                </a:solidFill>
                <a:latin typeface="Times New Roman" panose="02020603050405020304" pitchFamily="18" charset="0"/>
                <a:ea typeface="Calibri" panose="020F0502020204030204" pitchFamily="34" charset="0"/>
              </a:rPr>
              <a:t>Russian grid</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a:solidFill>
                  <a:srgbClr val="000000"/>
                </a:solidFill>
                <a:latin typeface="Times New Roman" panose="02020603050405020304" pitchFamily="18" charset="0"/>
                <a:ea typeface="Calibri" panose="020F0502020204030204" pitchFamily="34" charset="0"/>
              </a:rPr>
              <a:t>AFK </a:t>
            </a:r>
            <a:r>
              <a:rPr lang="en-US" sz="1700" dirty="0" err="1">
                <a:solidFill>
                  <a:srgbClr val="000000"/>
                </a:solidFill>
                <a:latin typeface="Times New Roman" panose="02020603050405020304" pitchFamily="18" charset="0"/>
                <a:ea typeface="Calibri" panose="020F0502020204030204" pitchFamily="34" charset="0"/>
              </a:rPr>
              <a:t>Systema</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Megapolis</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Tatneft</a:t>
            </a:r>
            <a:r>
              <a:rPr lang="en-US" sz="1700" dirty="0">
                <a:solidFill>
                  <a:srgbClr val="000000"/>
                </a:solidFill>
                <a:latin typeface="Times New Roman" panose="02020603050405020304" pitchFamily="18" charset="0"/>
                <a:ea typeface="Calibri" panose="020F0502020204030204" pitchFamily="34" charset="0"/>
              </a:rPr>
              <a:t> (oil)</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Evraz</a:t>
            </a:r>
            <a:r>
              <a:rPr lang="en-US" sz="1700" dirty="0">
                <a:solidFill>
                  <a:srgbClr val="000000"/>
                </a:solidFill>
                <a:latin typeface="Times New Roman" panose="02020603050405020304" pitchFamily="18" charset="0"/>
                <a:ea typeface="Calibri" panose="020F0502020204030204" pitchFamily="34" charset="0"/>
              </a:rPr>
              <a:t> (metals)</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Rusal</a:t>
            </a:r>
            <a:r>
              <a:rPr lang="en-US" sz="1700" dirty="0">
                <a:solidFill>
                  <a:srgbClr val="000000"/>
                </a:solidFill>
                <a:latin typeface="Times New Roman" panose="02020603050405020304" pitchFamily="18" charset="0"/>
                <a:ea typeface="Calibri" panose="020F0502020204030204" pitchFamily="34" charset="0"/>
              </a:rPr>
              <a:t> (metals)</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Bahneft</a:t>
            </a:r>
            <a:r>
              <a:rPr lang="en-US" sz="1700" dirty="0">
                <a:solidFill>
                  <a:srgbClr val="000000"/>
                </a:solidFill>
                <a:latin typeface="Times New Roman" panose="02020603050405020304" pitchFamily="18" charset="0"/>
                <a:ea typeface="Calibri" panose="020F0502020204030204" pitchFamily="34" charset="0"/>
              </a:rPr>
              <a:t> (oil)</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Nornickel</a:t>
            </a:r>
            <a:r>
              <a:rPr lang="en-US" sz="1700" dirty="0">
                <a:solidFill>
                  <a:srgbClr val="000000"/>
                </a:solidFill>
                <a:latin typeface="Times New Roman" panose="02020603050405020304" pitchFamily="18" charset="0"/>
                <a:ea typeface="Calibri" panose="020F0502020204030204" pitchFamily="34" charset="0"/>
              </a:rPr>
              <a:t> (metals)</a:t>
            </a:r>
            <a:endParaRPr lang="en-US" sz="1700"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sz="1700" dirty="0" err="1">
                <a:solidFill>
                  <a:srgbClr val="000000"/>
                </a:solidFill>
                <a:latin typeface="Times New Roman" panose="02020603050405020304" pitchFamily="18" charset="0"/>
                <a:ea typeface="Calibri" panose="020F0502020204030204" pitchFamily="34" charset="0"/>
              </a:rPr>
              <a:t>NLMK</a:t>
            </a:r>
            <a:r>
              <a:rPr lang="en-US" sz="1700" dirty="0">
                <a:solidFill>
                  <a:srgbClr val="000000"/>
                </a:solidFill>
                <a:latin typeface="Times New Roman" panose="02020603050405020304" pitchFamily="18" charset="0"/>
                <a:ea typeface="Calibri" panose="020F0502020204030204" pitchFamily="34" charset="0"/>
              </a:rPr>
              <a:t> (metals)</a:t>
            </a:r>
            <a:endParaRPr lang="en-US" sz="17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38805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524315"/>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USA top companies in 2016 by overall revenue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Walmart (retail)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Berkshire Hathaway (many)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Apple (electronics)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Exxon Mobil (oil)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McKesson (healthcare)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United Health Group (healthcare)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CVS Health (pharma/healthcare)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GM (cars)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AT&amp;T (telecom)</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Ford (cars)</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AmerisourceBergen (pharma)</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Amazon (online retail)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GE (industrial/financial)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Verizon (telecom)</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Cardinal Health (healthcare)</a:t>
            </a:r>
            <a:endParaRPr lang="en-US">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855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431983"/>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Metals</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High concentration of capital, a few huge companies (all – old Soviet factories, now remodeled, none are really new)</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Most in the Urals and the European part of the country</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Steel: Severstal in Cherepovets, Evraz in the Urals, Magnitogorsk  steel combine, Novolipetsk steel combine</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Aluminum: the Yenisei basin (Rusal)</a:t>
            </a:r>
            <a:endParaRPr lang="en-US">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Times New Roman" panose="02020603050405020304" pitchFamily="18" charset="0"/>
              <a:buChar char="•"/>
              <a:tabLst>
                <a:tab pos="91440" algn="l"/>
              </a:tabLst>
            </a:pPr>
            <a:r>
              <a:rPr lang="en-US">
                <a:solidFill>
                  <a:srgbClr val="000000"/>
                </a:solidFill>
                <a:latin typeface="Times New Roman" panose="02020603050405020304" pitchFamily="18" charset="0"/>
                <a:ea typeface="Calibri" panose="020F0502020204030204" pitchFamily="34" charset="0"/>
              </a:rPr>
              <a:t>Nickel, copper, platinum: Nornickel in Norilsk</a:t>
            </a:r>
            <a:endParaRPr lang="en-US">
              <a:latin typeface="Times New Roman" panose="02020603050405020304" pitchFamily="18" charset="0"/>
              <a:ea typeface="Calibri" panose="020F0502020204030204" pitchFamily="34"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owners of these enterprises are oligarchs and dollar billionaires, each company employs 10,000s of people and runs a few mono-cities each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MMK picture from the early 1930s when the Soviet Union built the iron smelter here (this was actually an American plant based on Gary, Indiana US Steel prototype that the Soviet Union basically purchased) (photo)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Oskemen, KZ was a major producer of non-ferrous metals in the Soviet Union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Oskemen streets look nice, but smog is common on most days of the year (photo)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Machine building is still important for Russia, although a lot less is made now</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6207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3877985"/>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Transportation machinery is particularly important, some plants make both weapons (tanks) and railroad cars, for example Uralvagonzavod in Nizhniy Tagil (photo)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Military-industrial complex is mainly concentrated around Moscow, the Volga, and in the Ural Federal District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City of Yekaterinburg skyline</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Chelyabinsk map</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Nizhniy Tagil photo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Russia’s consolidated budget (federal and regional combined) in 2018</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20040" marR="0">
              <a:spcBef>
                <a:spcPts val="0"/>
              </a:spcBef>
              <a:spcAft>
                <a:spcPts val="0"/>
              </a:spcAft>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Revenue – personal income tax account for merely 10% of the total, while mineral extraction tax (imposed mainly on oil and gas) is about 15%</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 wonder the Russian state listens to the few oilmen oligarchs more than to most of its population!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comparison, the US federal budget revenue in 2015 was about 47% composed by personal income taxes levied on individual taxpayers (democracy base)</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86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987" y="366979"/>
            <a:ext cx="3641834" cy="5849577"/>
          </a:xfrm>
          <a:prstGeom prst="rect">
            <a:avLst/>
          </a:prstGeom>
        </p:spPr>
      </p:pic>
    </p:spTree>
    <p:extLst>
      <p:ext uri="{BB962C8B-B14F-4D97-AF65-F5344CB8AC3E}">
        <p14:creationId xmlns:p14="http://schemas.microsoft.com/office/powerpoint/2010/main" val="364211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855" y="413888"/>
            <a:ext cx="6274676" cy="5818434"/>
          </a:xfrm>
          <a:prstGeom prst="rect">
            <a:avLst/>
          </a:prstGeom>
        </p:spPr>
      </p:pic>
    </p:spTree>
    <p:extLst>
      <p:ext uri="{BB962C8B-B14F-4D97-AF65-F5344CB8AC3E}">
        <p14:creationId xmlns:p14="http://schemas.microsoft.com/office/powerpoint/2010/main" val="6166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9" y="1046806"/>
            <a:ext cx="4918842" cy="5169750"/>
          </a:xfrm>
          <a:prstGeom prst="rect">
            <a:avLst/>
          </a:prstGeom>
        </p:spPr>
      </p:pic>
    </p:spTree>
    <p:extLst>
      <p:ext uri="{BB962C8B-B14F-4D97-AF65-F5344CB8AC3E}">
        <p14:creationId xmlns:p14="http://schemas.microsoft.com/office/powerpoint/2010/main" val="283425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1144</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William Meyer II</cp:lastModifiedBy>
  <cp:revision>17</cp:revision>
  <dcterms:created xsi:type="dcterms:W3CDTF">2020-12-30T18:04:54Z</dcterms:created>
  <dcterms:modified xsi:type="dcterms:W3CDTF">2021-01-20T21:35:38Z</dcterms:modified>
</cp:coreProperties>
</file>